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30"/>
  </p:notesMasterIdLst>
  <p:handoutMasterIdLst>
    <p:handoutMasterId r:id="rId31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287" r:id="rId16"/>
    <p:sldId id="289" r:id="rId17"/>
    <p:sldId id="303" r:id="rId18"/>
    <p:sldId id="294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0A9E-C2CE-27EC-1D3A-F7F85F52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C1C66-52C5-BB8A-B759-1C739FDB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C1500-D90B-9AB2-68CD-2E72D022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1AC1C-0494-BB7F-D1F6-E8B8D052C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66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AB2C9-8A6F-F557-211E-57F003E4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0B04E-0EDF-3F75-E86C-425BFF93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B7B54-CD86-1384-10E8-B27BEFDF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08A20-1B1E-AF8A-9780-DCB328268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7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19D7-9276-FE13-65C2-54ACA7D5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58CA5-1F34-D3CC-C621-AADFA3E5B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C8547-575B-F92F-AB6C-38BC95C6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8DA8-8B6D-BE20-2638-280902902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4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0778-2508-161D-8BC7-1C849128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3C654-093E-BBBD-3F52-1A4AE0319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F949E-E2C0-3A11-2856-0558E0F35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40507-9FA3-C31A-39E5-3A95DECBE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3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AE33C-26EC-5168-8DAB-7D9285B2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981CD-A53F-764A-0D54-BD992B8EC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4F586-77D0-D1AE-9747-7C6E3847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C51FC-9B18-8500-4254-B27C7584B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4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53C95-246F-FC72-0115-62254B87F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258CD-5B93-B271-3F92-677BEB53C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1FF1-55BA-F105-B835-3C1231B9F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3DF6F-C0F1-B907-853C-A2A725BF9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4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2A7AD-E4B6-FCF4-C1E0-34F5A085B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F851FF-60A7-0369-1F0D-D9E605A85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741AC-C237-E61C-60B9-0D2FCD510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BEA45-9048-6A40-A944-5786518C9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43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ADC4-B7CC-4893-5ECF-403A45E3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73DEA-CFBD-3987-5283-56E31EB76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5D0868-AF44-D0E2-094B-498BD438B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68FC9-6928-D564-E6C1-3FBE68A3C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02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9EF41-FF49-EE9D-5258-2EE32FAE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77E07-37A8-EF75-A343-74039CF16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BC696-A7F4-F270-B61A-802479CA4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7348C-774C-A73E-DFA7-3E1B2AA18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88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2935-41B9-6B8A-5E3A-E46651B4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5AD63-FD5E-83BB-A356-78A64B3AF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9F3F9-3708-BCEF-B6C2-69B932960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BCA7E-6626-B3F2-E22F-354A2792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3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2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7.xml"/><Relationship Id="rId5" Type="http://schemas.openxmlformats.org/officeDocument/2006/relationships/image" Target="../media/image5.png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4.png"/><Relationship Id="rId7" Type="http://schemas.openxmlformats.org/officeDocument/2006/relationships/slide" Target="slide2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11" Type="http://schemas.openxmlformats.org/officeDocument/2006/relationships/slide" Target="slide25.xml"/><Relationship Id="rId5" Type="http://schemas.openxmlformats.org/officeDocument/2006/relationships/image" Target="../media/image5.png"/><Relationship Id="rId10" Type="http://schemas.openxmlformats.org/officeDocument/2006/relationships/slide" Target="slide24.xml"/><Relationship Id="rId4" Type="http://schemas.openxmlformats.org/officeDocument/2006/relationships/slide" Target="slide19.xml"/><Relationship Id="rId9" Type="http://schemas.openxmlformats.org/officeDocument/2006/relationships/slide" Target="slide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REQUIREMENT ELICITATION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 Techniques Demonstrated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Elicitation (questionnaires, analysis)​</a:t>
            </a:r>
          </a:p>
          <a:p>
            <a:r>
              <a:rPr lang="en-US" dirty="0"/>
              <a:t>Prioritization (</a:t>
            </a:r>
            <a:r>
              <a:rPr lang="en-US" dirty="0" err="1"/>
              <a:t>MoSCoW</a:t>
            </a:r>
            <a:r>
              <a:rPr lang="en-US" dirty="0"/>
              <a:t>)</a:t>
            </a:r>
          </a:p>
          <a:p>
            <a:r>
              <a:rPr lang="en-US" dirty="0"/>
              <a:t>BPMN for process mapping </a:t>
            </a:r>
          </a:p>
          <a:p>
            <a:r>
              <a:rPr lang="en-US" dirty="0"/>
              <a:t>Use Case Modeling</a:t>
            </a:r>
          </a:p>
          <a:p>
            <a:r>
              <a:rPr lang="nn-NO" dirty="0"/>
              <a:t>Wireframing for UI/UX design </a:t>
            </a:r>
            <a:endParaRPr lang="en-US" dirty="0"/>
          </a:p>
          <a:p>
            <a:r>
              <a:rPr lang="en-US" dirty="0"/>
              <a:t>Data Modeling (ERD)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2187362"/>
            <a:ext cx="5407891" cy="3633047"/>
          </a:xfrm>
          <a:noFill/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b="1" dirty="0"/>
              <a:t>Challenge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Balancing between detailed requirements and avoiding scope creep</a:t>
            </a:r>
          </a:p>
          <a:p>
            <a:pPr marL="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dirty="0"/>
              <a:t>Visualizing real-world scheduling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87361"/>
            <a:ext cx="5628640" cy="3633047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US" dirty="0"/>
          </a:p>
          <a:p>
            <a:pPr lvl="1"/>
            <a:r>
              <a:rPr lang="en-US" dirty="0"/>
              <a:t>Applied </a:t>
            </a:r>
            <a:r>
              <a:rPr lang="en-US" b="1" i="1" dirty="0" err="1"/>
              <a:t>MoSCoW</a:t>
            </a:r>
            <a:r>
              <a:rPr lang="en-US" dirty="0"/>
              <a:t> prioritization</a:t>
            </a:r>
          </a:p>
          <a:p>
            <a:pPr lvl="1"/>
            <a:r>
              <a:rPr lang="en-US" dirty="0"/>
              <a:t>Detailed wireframes and appointment validation rules​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1757218"/>
          </a:xfrm>
          <a:noFill/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5709"/>
            <a:ext cx="9144000" cy="2776451"/>
          </a:xfrm>
          <a:noFill/>
        </p:spPr>
        <p:txBody>
          <a:bodyPr anchor="t"/>
          <a:lstStyle/>
          <a:p>
            <a:r>
              <a:rPr lang="en-US" dirty="0"/>
              <a:t>This project successfully demonstrates the end-to-end capabilities of a </a:t>
            </a:r>
            <a:r>
              <a:rPr lang="en-US" b="1" dirty="0"/>
              <a:t>Business Analyst</a:t>
            </a:r>
            <a:r>
              <a:rPr lang="en-US" dirty="0"/>
              <a:t> from understanding business needs to translating them into structured, actionable documentation. </a:t>
            </a:r>
          </a:p>
          <a:p>
            <a:r>
              <a:rPr lang="en-US" dirty="0"/>
              <a:t>By clearly defining the </a:t>
            </a:r>
            <a:r>
              <a:rPr lang="en-US" b="1" dirty="0"/>
              <a:t>business requirements</a:t>
            </a:r>
            <a:r>
              <a:rPr lang="en-US" dirty="0"/>
              <a:t>, </a:t>
            </a:r>
            <a:r>
              <a:rPr lang="en-US" b="1" dirty="0"/>
              <a:t>functional expectations</a:t>
            </a:r>
            <a:r>
              <a:rPr lang="en-US" dirty="0"/>
              <a:t>, and </a:t>
            </a:r>
            <a:r>
              <a:rPr lang="en-US" b="1" dirty="0"/>
              <a:t>technical design</a:t>
            </a:r>
            <a:r>
              <a:rPr lang="en-US" dirty="0"/>
              <a:t>, the project reflects a seamless flow from problem identification to solution design. </a:t>
            </a:r>
          </a:p>
          <a:p>
            <a:r>
              <a:rPr lang="en-US" dirty="0"/>
              <a:t>The process not only highlights core BA competencies such as </a:t>
            </a:r>
            <a:r>
              <a:rPr lang="en-US" b="1" dirty="0"/>
              <a:t>stakeholder analysis</a:t>
            </a:r>
            <a:r>
              <a:rPr lang="en-US" dirty="0"/>
              <a:t>, </a:t>
            </a:r>
            <a:r>
              <a:rPr lang="en-US" b="1" dirty="0"/>
              <a:t>wireframing</a:t>
            </a:r>
            <a:r>
              <a:rPr lang="en-US" dirty="0"/>
              <a:t>, </a:t>
            </a:r>
            <a:r>
              <a:rPr lang="en-US" b="1" dirty="0"/>
              <a:t>data modeling</a:t>
            </a:r>
            <a:r>
              <a:rPr lang="en-US" dirty="0"/>
              <a:t>, and </a:t>
            </a:r>
            <a:r>
              <a:rPr lang="en-US" b="1" dirty="0"/>
              <a:t>process mapping</a:t>
            </a:r>
            <a:r>
              <a:rPr lang="en-US" dirty="0"/>
              <a:t>, but also emphasizes the importance of aligning business goals with system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Zohaib Waqar</a:t>
            </a:r>
          </a:p>
          <a:p>
            <a:r>
              <a:rPr lang="en-US" dirty="0"/>
              <a:t>devhub1992@gmail.com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0FC899-F80B-9FFB-5F3A-6B21D278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732C-D991-D977-F46C-654F56B02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Case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369C9-5C05-21C6-0EF4-0AD8269B7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key interactions between users and the system's core functionalities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54992-69D3-F584-3B8E-071D6D3C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657628"/>
            <a:ext cx="7050483" cy="6066444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79ADD10E-16E2-CFB3-4EED-A3044EC4D7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3E7C23-05D3-8B67-E0E8-6024C8BF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5B1A-7BAD-5F04-92A8-40CD6407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System context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AA7BD-835C-169F-1E8E-CC8AB846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High-level overview of the system and its interactions with external entities.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AE7BB-DFC4-C8E8-F4D8-6993002F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581" y="1340689"/>
            <a:ext cx="7050483" cy="4700322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D31FB7C4-82E1-7B89-D047-D8B9C7CE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0776B5-AB27-8D4F-3FF5-6FAC7309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9EA2-2851-1D91-F8EB-B6D8BC306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Process Model and 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C0D81-3186-142E-0B11-DD7B4A8E0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End-to-end business process flow, highlighting key activities, decisions, and participants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DA7F8-0E4B-BECD-32D6-C168B5E1F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629920"/>
            <a:ext cx="6964286" cy="6017768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546F21E9-96D5-C513-B8B1-EF25002925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8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353723-9265-B677-5A1E-FB1E2CF0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ACA5-ADB8-8E07-DAC6-DDA2A69A0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Register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E4272-F8B0-3552-6AE2-18A3A35DB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Illustrates the user interface layout and flow for the registration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0F513-93ED-4E97-EB2E-EEEAC921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187453"/>
            <a:ext cx="6964286" cy="490270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C54D454B-98F9-95E7-5EC5-A760F2C2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7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B56B4C-586C-680B-E6AF-2725803A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BEDE-6F0C-57E7-1960-EC20ED357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Login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1AF25-E490-A0D5-15F1-29EDCA16C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Depicts the user interface design for the login process, focusing on accessibility and ease of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BD3A9-72C7-88F8-DE54-23F5F7C1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187453"/>
            <a:ext cx="6964286" cy="490270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515DB963-90BD-95F9-9A91-B34506C44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9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BDE0B8-3E38-790F-8F51-68109CCC2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D370-4B8F-1414-2B4C-1F3686FE1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Profile management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1A71B-E029-932B-5DE1-23686FED7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Outlines the interface for managing user profiles, including viewing and editing personal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92708-47EA-640F-06F3-80DCF64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6" cy="472776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E3DE5C2C-423E-C1DA-7090-D4DAD519C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5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53DFB9-3E4D-FED1-0A1A-B938AA29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852E-0494-57CC-9F9D-6EE561F1D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Appointment booking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9A63F-AA62-11E1-4B18-E0D71C5A9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Showcases the user interface for scheduling appointments, emphasizing simplicity and workflow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4CC68-1D44-7226-5C4E-0C2B9565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5" cy="4727762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0B411670-334F-4F3B-5E7D-3F6B4177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5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8423B0-FC5E-0A7F-69E7-FAC4B1664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0F4A-F295-9473-99A1-08A9A5D6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Appointment History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DC648-FA4D-FD7D-4D01-9BB840E1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Displays the interface for viewing past appointments, providing users with detailed history and status tracking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C959D-D5F7-F7CA-7CBF-81BAAE18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2" y="1274923"/>
            <a:ext cx="6964285" cy="4727761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38CA9BBD-7039-B3F1-1F36-9E44801A79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3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B5AE71-24EC-316D-14C1-F8FBAEE8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6152-DC87-1B0D-78B6-F0801DA18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Schedule availability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BBB0C-FDEC-9A5D-E077-522E09C12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Presents the interface for managing and displaying available time slots for appointments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C353-2A79-837E-7A2C-CC4AB0E4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3" y="1274923"/>
            <a:ext cx="6964283" cy="4727761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36C847DE-67F1-5008-87E0-F67FE81C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9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4C365B-1F1D-1CBF-39A4-467A48587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FD41-09C1-F600-8464-E61E2AEF5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799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Reports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C2FEB-2F9C-04FD-D1FF-D8DABD014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Illustrates the layout for generating and viewing reports, focusing on data visualization and user accessibility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B0BF4-8406-EBBF-1899-0C4001BE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0833" y="1274923"/>
            <a:ext cx="6964283" cy="4727760"/>
          </a:xfrm>
          <a:prstGeom prst="rect">
            <a:avLst/>
          </a:prstGeom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2AC09DC0-C735-801E-65F4-8CD98DA08B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881" y="65762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2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635B0F7-F1C4-1AD7-D35D-A169B653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242" y="4152905"/>
            <a:ext cx="274320" cy="274320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3D1D5967-8977-1A7C-6251-26F24847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30" y="4561337"/>
            <a:ext cx="274320" cy="274320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598611FA-AAB9-946D-BBC9-A97E6D024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978" y="497659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4823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231136"/>
            <a:ext cx="3606800" cy="436168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Schedule Availability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B1059437-086E-50D9-B49F-DE18039B6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442" y="3759713"/>
            <a:ext cx="274320" cy="274320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91ECA65E-7A9A-DA33-9987-D4234B1DD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85" y="4137660"/>
            <a:ext cx="274320" cy="274320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7432D26A-AC30-79E4-5C0F-C7933C329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338" y="4570481"/>
            <a:ext cx="274320" cy="274320"/>
          </a:xfrm>
          <a:prstGeom prst="rect">
            <a:avLst/>
          </a:prstGeom>
        </p:spPr>
      </p:pic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F4ABDEB9-5E66-A2C7-740F-181A7123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700" y="4963673"/>
            <a:ext cx="274320" cy="274320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D4D41EF9-925E-4BE2-5FE9-8CB4C27E8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654" y="5356865"/>
            <a:ext cx="274320" cy="274320"/>
          </a:xfrm>
          <a:prstGeom prst="rect">
            <a:avLst/>
          </a:prstGeom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837B36A1-C841-43DD-6A9D-D6D7612ED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4" y="5778248"/>
            <a:ext cx="274320" cy="274320"/>
          </a:xfrm>
          <a:prstGeom prst="rect">
            <a:avLst/>
          </a:prstGeom>
        </p:spPr>
      </p:pic>
      <p:pic>
        <p:nvPicPr>
          <p:cNvPr id="10" name="Picture 9">
            <a:hlinkClick r:id="rId11" action="ppaction://hlinksldjump"/>
            <a:extLst>
              <a:ext uri="{FF2B5EF4-FFF2-40B4-BE49-F238E27FC236}">
                <a16:creationId xmlns:a16="http://schemas.microsoft.com/office/drawing/2014/main" id="{E0EBBD75-6337-7195-AE3D-50159D9C8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884" y="619042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113</TotalTime>
  <Words>655</Words>
  <Application>Microsoft Office PowerPoint</Application>
  <PresentationFormat>Widescreen</PresentationFormat>
  <Paragraphs>139</Paragraphs>
  <Slides>25</Slides>
  <Notes>25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BA Techniques Demonstrated</vt:lpstr>
      <vt:lpstr>Challenges and Solutions</vt:lpstr>
      <vt:lpstr>Conclusion</vt:lpstr>
      <vt:lpstr>Thank you</vt:lpstr>
      <vt:lpstr>Use Case Diagram</vt:lpstr>
      <vt:lpstr>System context Diagram</vt:lpstr>
      <vt:lpstr>Business Process Model and Notation</vt:lpstr>
      <vt:lpstr>Register wireframe</vt:lpstr>
      <vt:lpstr>Login wireframe</vt:lpstr>
      <vt:lpstr>Profile management wireframe</vt:lpstr>
      <vt:lpstr>Appointment booking wireframe</vt:lpstr>
      <vt:lpstr>Appointment History wireframe</vt:lpstr>
      <vt:lpstr>Schedule availability wireframe</vt:lpstr>
      <vt:lpstr>Reports 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55</cp:revision>
  <dcterms:created xsi:type="dcterms:W3CDTF">2025-04-29T03:36:39Z</dcterms:created>
  <dcterms:modified xsi:type="dcterms:W3CDTF">2025-04-30T05:01:51Z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